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0" roundtripDataSignature="AMtx7mh1fWcTPXLQXphaa/FLxfw7YfAN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5AB1C39-B37C-475E-93F9-CF0F62F4D269}">
  <a:tblStyle styleId="{45AB1C39-B37C-475E-93F9-CF0F62F4D269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CA9B2046-58E1-45B3-A2F0-92590419CEEA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F2D7CD65-AFA5-4693-B368-66326290D3AA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431023e0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  <p:sp>
        <p:nvSpPr>
          <p:cNvPr id="56" name="Google Shape;56;g3431023e052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431023e052_2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3431023e052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431023e052_0_2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3431023e052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431023e052_0_3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3431023e052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431023e052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Kyle</a:t>
            </a:r>
            <a:endParaRPr/>
          </a:p>
        </p:txBody>
      </p:sp>
      <p:sp>
        <p:nvSpPr>
          <p:cNvPr id="63" name="Google Shape;63;g3431023e052_0_1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431023e05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70" name="Google Shape;70;g3431023e052_0_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431023e052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81" name="Google Shape;81;g3431023e052_0_1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8" name="Google Shape;8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431023e052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2" name="Google Shape;102;g3431023e052_0_2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431023e052_0_3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3431023e052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431023e05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6" name="Google Shape;116;g3431023e052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1" name="Google Shape;2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4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" name="Google Shape;25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5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15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15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6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3" name="Google Shape;43;p17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4" name="Google Shape;44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8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8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8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" name="Google Shape;51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Relationship Id="rId4" Type="http://schemas.openxmlformats.org/officeDocument/2006/relationships/image" Target="../media/image7.png"/><Relationship Id="rId5" Type="http://schemas.openxmlformats.org/officeDocument/2006/relationships/image" Target="../media/image1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431023e052_0_0"/>
          <p:cNvSpPr txBox="1"/>
          <p:nvPr>
            <p:ph type="ctrTitle"/>
          </p:nvPr>
        </p:nvSpPr>
        <p:spPr>
          <a:xfrm>
            <a:off x="1626800" y="3814625"/>
            <a:ext cx="7302600" cy="22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649"/>
              <a:buFont typeface="Arial"/>
              <a:buNone/>
            </a:pPr>
            <a:r>
              <a:rPr lang="en-US" sz="3488"/>
              <a:t>Team 61: Smart Home Automation</a:t>
            </a:r>
            <a:endParaRPr sz="3488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649"/>
              <a:buFont typeface="Arial"/>
              <a:buNone/>
            </a:pPr>
            <a:r>
              <a:rPr lang="en-US" sz="3488"/>
              <a:t>Bi-Weekly Update 5</a:t>
            </a:r>
            <a:br>
              <a:rPr lang="en-US"/>
            </a:br>
            <a:r>
              <a:rPr lang="en-US" sz="2455"/>
              <a:t>Nick Tool, Tyler Mayou, Matthew McLean</a:t>
            </a:r>
            <a:br>
              <a:rPr lang="en-US" sz="2455"/>
            </a:br>
            <a:r>
              <a:rPr lang="en-US" sz="2455"/>
              <a:t>Sponsor: Souryendu Das</a:t>
            </a:r>
            <a:br>
              <a:rPr lang="en-US" sz="2455"/>
            </a:br>
            <a:r>
              <a:rPr lang="en-US" sz="2455"/>
              <a:t>TA: Fahrettin Ay</a:t>
            </a:r>
            <a:br>
              <a:rPr lang="en-US" sz="2455"/>
            </a:br>
            <a:endParaRPr sz="2455"/>
          </a:p>
        </p:txBody>
      </p:sp>
      <p:pic>
        <p:nvPicPr>
          <p:cNvPr descr="DLCOE_logo_HWHT.png" id="59" name="Google Shape;59;g3431023e052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g3431023e052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795125"/>
            <a:ext cx="5132872" cy="267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431023e052_2_10"/>
          <p:cNvSpPr txBox="1"/>
          <p:nvPr>
            <p:ph idx="1" type="body"/>
          </p:nvPr>
        </p:nvSpPr>
        <p:spPr>
          <a:xfrm>
            <a:off x="457200" y="2049270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125" name="Google Shape;125;g3431023e052_2_10"/>
          <p:cNvSpPr txBox="1"/>
          <p:nvPr>
            <p:ph type="title"/>
          </p:nvPr>
        </p:nvSpPr>
        <p:spPr>
          <a:xfrm>
            <a:off x="588625" y="107572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Backend Server Integration</a:t>
            </a:r>
            <a:endParaRPr/>
          </a:p>
        </p:txBody>
      </p:sp>
      <p:sp>
        <p:nvSpPr>
          <p:cNvPr id="126" name="Google Shape;126;g3431023e052_2_10"/>
          <p:cNvSpPr txBox="1"/>
          <p:nvPr/>
        </p:nvSpPr>
        <p:spPr>
          <a:xfrm>
            <a:off x="1927123" y="3382297"/>
            <a:ext cx="497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g3431023e052_2_10" title="emailverifica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8625" y="2266650"/>
            <a:ext cx="9143999" cy="26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3431023e052_2_10" title="loginpageSessio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079" y="5969900"/>
            <a:ext cx="8503146" cy="80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431023e052_0_208"/>
          <p:cNvSpPr txBox="1"/>
          <p:nvPr>
            <p:ph type="title"/>
          </p:nvPr>
        </p:nvSpPr>
        <p:spPr>
          <a:xfrm>
            <a:off x="404775" y="64512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Execution Plan </a:t>
            </a:r>
            <a:endParaRPr/>
          </a:p>
        </p:txBody>
      </p:sp>
      <p:graphicFrame>
        <p:nvGraphicFramePr>
          <p:cNvPr id="134" name="Google Shape;134;g3431023e052_0_208"/>
          <p:cNvGraphicFramePr/>
          <p:nvPr/>
        </p:nvGraphicFramePr>
        <p:xfrm>
          <a:off x="98300" y="1229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{CA9B2046-58E1-45B3-A2F0-92590419CEEA}</a:tableStyleId>
              </a:tblPr>
              <a:tblGrid>
                <a:gridCol w="1793125"/>
                <a:gridCol w="356025"/>
                <a:gridCol w="367150"/>
                <a:gridCol w="358050"/>
                <a:gridCol w="360900"/>
                <a:gridCol w="352075"/>
                <a:gridCol w="380100"/>
                <a:gridCol w="399200"/>
                <a:gridCol w="403375"/>
                <a:gridCol w="379300"/>
                <a:gridCol w="378350"/>
                <a:gridCol w="413300"/>
                <a:gridCol w="399325"/>
                <a:gridCol w="401000"/>
                <a:gridCol w="372775"/>
                <a:gridCol w="412800"/>
                <a:gridCol w="1518850"/>
              </a:tblGrid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1/20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1/27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2/3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2/10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2/17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2/24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3/3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3/10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3/17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3/24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3/31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4/7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4/14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4/21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4/28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4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Legend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C4C4"/>
                    </a:solidFill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Matthew McLean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Finished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</a:tr>
              <a:tr h="13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Update Layout Of Website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Working on it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Integrate System with Host Server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Haven’t Started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Integrate Entire System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highlight>
                          <a:srgbClr val="F79646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highlight>
                          <a:srgbClr val="F79646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highlight>
                          <a:srgbClr val="F79646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highlight>
                          <a:srgbClr val="F79646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Nick Tool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Implement  Public IP address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highlight>
                          <a:srgbClr val="9E9E9E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highlight>
                          <a:srgbClr val="9E9E9E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2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Implement Security Features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highlight>
                          <a:srgbClr val="9E9E9E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highlight>
                          <a:srgbClr val="9E9E9E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Integrate Host System with Mobile App and Website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Integrate Host System with IoT Hardware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Validate App &amp; Website Integration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highlight>
                          <a:srgbClr val="00FF00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highlight>
                          <a:schemeClr val="accent6"/>
                        </a:highlight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Validate IoT Hardware Integration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and Validate Basic Functions in  Fully Integrated System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8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Test Edge Cases in Fully Integrated System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Tyler Mayou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Discuss 404 modifications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Order parts for modification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Order NEW PCB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Hardware integration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Team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Update #2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Update #3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Update #4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Update #5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Presentation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 Demo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Final</a:t>
                      </a: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Report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Integration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System Test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Validation</a:t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431023e052_0_308"/>
          <p:cNvSpPr txBox="1"/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SYSTEM Validation Plan </a:t>
            </a:r>
            <a:endParaRPr/>
          </a:p>
        </p:txBody>
      </p:sp>
      <p:graphicFrame>
        <p:nvGraphicFramePr>
          <p:cNvPr id="140" name="Google Shape;140;g3431023e052_0_308"/>
          <p:cNvGraphicFramePr/>
          <p:nvPr/>
        </p:nvGraphicFramePr>
        <p:xfrm>
          <a:off x="672750" y="1932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{F2D7CD65-AFA5-4693-B368-66326290D3AA}</a:tableStyleId>
              </a:tblPr>
              <a:tblGrid>
                <a:gridCol w="1198275"/>
                <a:gridCol w="2052700"/>
                <a:gridCol w="1931700"/>
                <a:gridCol w="971475"/>
                <a:gridCol w="1084850"/>
              </a:tblGrid>
              <a:tr h="21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/>
                        <a:t>Test Name</a:t>
                      </a:r>
                      <a:endParaRPr b="1"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/>
                        <a:t>Success Criteria</a:t>
                      </a:r>
                      <a:endParaRPr b="1"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/>
                        <a:t>Methodology</a:t>
                      </a:r>
                      <a:endParaRPr b="1"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/>
                        <a:t>Status</a:t>
                      </a:r>
                      <a:endParaRPr b="1"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/>
                        <a:t>Owner</a:t>
                      </a:r>
                      <a:endParaRPr b="1"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26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Power to hardware and Raspberry PI</a:t>
                      </a:r>
                      <a:endParaRPr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Hardware board/components and Raspberry PI are powered at rated limits (PI - 5V 5A, Hardware - 5V 1A). PI is hosting server. All components through ESP32 are functional.</a:t>
                      </a:r>
                      <a:endParaRPr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Plug in all components, Check if PI is hosting website, check if device components are functional.</a:t>
                      </a:r>
                      <a:endParaRPr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TESTED</a:t>
                      </a:r>
                      <a:endParaRPr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Tyler Mayou, Nick Tool</a:t>
                      </a:r>
                      <a:endParaRPr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Communication between Raspberry PI and ESP32</a:t>
                      </a:r>
                      <a:endParaRPr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Both Raspberry PI and ESP32 can send and receive data through HTTP communication (Button presses from either side, Sensor Data).</a:t>
                      </a:r>
                      <a:endParaRPr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First Establish connection between Raspberry PI and ESP32. Test if button presses are sent and received both ways. Test if sensor data can be sent/received. Lights/speaker are controllable from button press.</a:t>
                      </a:r>
                      <a:endParaRPr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UNTESTED</a:t>
                      </a:r>
                      <a:endParaRPr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Tyler Mayou, Nick Tool</a:t>
                      </a:r>
                      <a:endParaRPr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Sign Up Functionality</a:t>
                      </a:r>
                      <a:endParaRPr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User can create a new unique user in system and database reflects parameters.</a:t>
                      </a:r>
                      <a:endParaRPr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Try to create a new user from the public website, check the database to make sure information matches sign up.</a:t>
                      </a:r>
                      <a:endParaRPr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TESTED</a:t>
                      </a:r>
                      <a:endParaRPr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Nick Tool, Matthew Mclean</a:t>
                      </a:r>
                      <a:endParaRPr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Login Functionality</a:t>
                      </a:r>
                      <a:endParaRPr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User can login to system, user stays logged in when navigating to different pages.</a:t>
                      </a:r>
                      <a:endParaRPr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User will log in using created credentials, navigate to different pages, including settings, where the correct username should appear.</a:t>
                      </a:r>
                      <a:endParaRPr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TESTED</a:t>
                      </a:r>
                      <a:endParaRPr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Nick Tool, Matthew Mclean</a:t>
                      </a:r>
                      <a:endParaRPr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Add and Delete Devices</a:t>
                      </a:r>
                      <a:endParaRPr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User can add new devices to the system and delete devices from the system, while database reflects these changes.</a:t>
                      </a:r>
                      <a:endParaRPr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On the settings page, add a new device while being logged in, check database to make sure that new device was added.</a:t>
                      </a:r>
                      <a:endParaRPr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TESTED</a:t>
                      </a:r>
                      <a:endParaRPr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Nick Tool, Matthew Mclean</a:t>
                      </a:r>
                      <a:endParaRPr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Toggle Specific Device Status</a:t>
                      </a:r>
                      <a:endParaRPr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User can select a specific device, and update its status or a specific parameter (Brightness, Volume, Temperature)</a:t>
                      </a:r>
                      <a:endParaRPr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On any of the device pages, user will select a specific device, make a change to its status, and changes show up in the database and hardware status will change</a:t>
                      </a:r>
                      <a:endParaRPr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PARTIALLY </a:t>
                      </a:r>
                      <a:r>
                        <a:rPr lang="en-US" sz="800"/>
                        <a:t>TESTED</a:t>
                      </a:r>
                      <a:endParaRPr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Nick Tool, Matthew Mclean, Tyler Mayou</a:t>
                      </a:r>
                      <a:endParaRPr sz="800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"/>
          <p:cNvSpPr txBox="1"/>
          <p:nvPr>
            <p:ph idx="1" type="body"/>
          </p:nvPr>
        </p:nvSpPr>
        <p:spPr>
          <a:xfrm>
            <a:off x="457200" y="1608545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/>
              <a:t>Thanks and Gig ‘em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431023e052_0_106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Summary</a:t>
            </a:r>
            <a:endParaRPr/>
          </a:p>
        </p:txBody>
      </p:sp>
      <p:sp>
        <p:nvSpPr>
          <p:cNvPr id="66" name="Google Shape;66;g3431023e052_0_106"/>
          <p:cNvSpPr txBox="1"/>
          <p:nvPr>
            <p:ph idx="1" type="body"/>
          </p:nvPr>
        </p:nvSpPr>
        <p:spPr>
          <a:xfrm>
            <a:off x="457200" y="2049275"/>
            <a:ext cx="45321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u="sng"/>
              <a:t>The Problem</a:t>
            </a:r>
            <a:r>
              <a:rPr lang="en-US" sz="1800"/>
              <a:t>: “Smart home systems are often composed of many different components from different companies. This can make it very difficult for a user to combine devices and implement a fully functional system for their own personal living or working space.”</a:t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u="sng"/>
              <a:t>Our Goal</a:t>
            </a:r>
            <a:r>
              <a:rPr lang="en-US" sz="1800"/>
              <a:t>: “Develop a basic smart home automation system that allows users to control a few essential home appliances (like lights and speakers) via a mobile app and a simple web interface. The system will use non-IoT devices and a local server and online database.”</a:t>
            </a:r>
            <a:endParaRPr sz="2600"/>
          </a:p>
        </p:txBody>
      </p:sp>
      <p:pic>
        <p:nvPicPr>
          <p:cNvPr id="67" name="Google Shape;67;g3431023e052_0_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4112" y="2636000"/>
            <a:ext cx="3855698" cy="200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431023e052_0_5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Integrated System Diagram </a:t>
            </a:r>
            <a:endParaRPr/>
          </a:p>
        </p:txBody>
      </p:sp>
      <p:sp>
        <p:nvSpPr>
          <p:cNvPr id="73" name="Google Shape;73;g3431023e052_0_51"/>
          <p:cNvSpPr txBox="1"/>
          <p:nvPr/>
        </p:nvSpPr>
        <p:spPr>
          <a:xfrm>
            <a:off x="781825" y="6340800"/>
            <a:ext cx="186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4" name="Google Shape;74;g3431023e052_0_51"/>
          <p:cNvPicPr preferRelativeResize="0"/>
          <p:nvPr/>
        </p:nvPicPr>
        <p:blipFill rotWithShape="1">
          <a:blip r:embed="rId3">
            <a:alphaModFix/>
          </a:blip>
          <a:srcRect b="26959" l="0" r="0" t="0"/>
          <a:stretch/>
        </p:blipFill>
        <p:spPr>
          <a:xfrm>
            <a:off x="5391650" y="2854425"/>
            <a:ext cx="3654198" cy="348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g3431023e052_0_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78160"/>
            <a:ext cx="4587137" cy="443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g3431023e052_0_51" title="IMG_1682.HEIC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6200" y="4122951"/>
            <a:ext cx="2145449" cy="2735048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g3431023e052_0_51"/>
          <p:cNvSpPr txBox="1"/>
          <p:nvPr/>
        </p:nvSpPr>
        <p:spPr>
          <a:xfrm>
            <a:off x="3721325" y="1959925"/>
            <a:ext cx="4216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IoT Hardware and Raspberry PI communicate using MQTT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78" name="Google Shape;78;g3431023e052_0_51"/>
          <p:cNvSpPr txBox="1"/>
          <p:nvPr/>
        </p:nvSpPr>
        <p:spPr>
          <a:xfrm>
            <a:off x="713750" y="6340775"/>
            <a:ext cx="2449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Conceptual Design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431023e052_0_157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Timeline </a:t>
            </a:r>
            <a:endParaRPr/>
          </a:p>
        </p:txBody>
      </p:sp>
      <p:graphicFrame>
        <p:nvGraphicFramePr>
          <p:cNvPr id="84" name="Google Shape;84;g3431023e052_0_157"/>
          <p:cNvGraphicFramePr/>
          <p:nvPr/>
        </p:nvGraphicFramePr>
        <p:xfrm>
          <a:off x="230909" y="27869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{45AB1C39-B37C-475E-93F9-CF0F62F4D269}</a:tableStyleId>
              </a:tblPr>
              <a:tblGrid>
                <a:gridCol w="1245350"/>
                <a:gridCol w="1240575"/>
                <a:gridCol w="1242975"/>
                <a:gridCol w="1252525"/>
                <a:gridCol w="1308550"/>
                <a:gridCol w="1182175"/>
                <a:gridCol w="1099200"/>
              </a:tblGrid>
              <a:tr h="1387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Subsystem Designs and Testing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(to complete </a:t>
                      </a:r>
                      <a:r>
                        <a:rPr lang="en-US" sz="1300"/>
                        <a:t>2/10</a:t>
                      </a:r>
                      <a:r>
                        <a:rPr lang="en-US" sz="1300" u="none" cap="none" strike="noStrike"/>
                        <a:t>)</a:t>
                      </a:r>
                      <a:endParaRPr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Integration of </a:t>
                      </a:r>
                      <a:r>
                        <a:rPr lang="en-US" sz="1300"/>
                        <a:t>App and Website </a:t>
                      </a:r>
                      <a:r>
                        <a:rPr lang="en-US" sz="1300" u="none" cap="none" strike="noStrike"/>
                        <a:t>(</a:t>
                      </a:r>
                      <a:r>
                        <a:rPr lang="en-US" sz="1300"/>
                        <a:t>to complete</a:t>
                      </a:r>
                      <a:r>
                        <a:rPr lang="en-US" sz="1300" u="none" cap="none" strike="noStrike"/>
                        <a:t> </a:t>
                      </a:r>
                      <a:r>
                        <a:rPr lang="en-US" sz="1300"/>
                        <a:t>2/24</a:t>
                      </a:r>
                      <a:r>
                        <a:rPr lang="en-US" sz="1300" u="none" cap="none" strike="noStrike"/>
                        <a:t>)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Integration of </a:t>
                      </a:r>
                      <a:r>
                        <a:rPr lang="en-US" sz="1300"/>
                        <a:t>IoT Hardware</a:t>
                      </a:r>
                      <a:r>
                        <a:rPr lang="en-US" sz="1300" u="none" cap="none" strike="noStrike"/>
                        <a:t> </a:t>
                      </a:r>
                      <a:br>
                        <a:rPr lang="en-US" sz="1300" u="none" cap="none" strike="noStrike"/>
                      </a:br>
                      <a:r>
                        <a:rPr lang="en-US" sz="1300" u="none" cap="none" strike="noStrike"/>
                        <a:t>(to complete by</a:t>
                      </a:r>
                      <a:r>
                        <a:rPr lang="en-US" sz="1300"/>
                        <a:t> 3/26</a:t>
                      </a:r>
                      <a:r>
                        <a:rPr lang="en-US" sz="1300" u="none" cap="none" strike="noStrike"/>
                        <a:t>)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Final Integration </a:t>
                      </a:r>
                      <a:br>
                        <a:rPr lang="en-US" sz="1300" u="none" cap="none" strike="noStrike"/>
                      </a:br>
                      <a:r>
                        <a:rPr lang="en-US" sz="1300" u="none" cap="none" strike="noStrike"/>
                        <a:t>(to complete by </a:t>
                      </a:r>
                      <a:r>
                        <a:rPr lang="en-US" sz="1300"/>
                        <a:t>4/2</a:t>
                      </a:r>
                      <a:r>
                        <a:rPr lang="en-US" sz="1300" u="none" cap="none" strike="noStrike"/>
                        <a:t>)</a:t>
                      </a:r>
                      <a:endParaRPr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System Test</a:t>
                      </a:r>
                      <a:br>
                        <a:rPr lang="en-US" sz="1300" u="none" cap="none" strike="noStrike"/>
                      </a:br>
                      <a:r>
                        <a:rPr lang="en-US" sz="1300" u="none" cap="none" strike="noStrike"/>
                        <a:t>(to complete by </a:t>
                      </a:r>
                      <a:r>
                        <a:rPr lang="en-US" sz="1300"/>
                        <a:t>4/9</a:t>
                      </a:r>
                      <a:r>
                        <a:rPr lang="en-US" sz="1300" u="none" cap="none" strike="noStrike"/>
                        <a:t>)</a:t>
                      </a:r>
                      <a:endParaRPr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Validation</a:t>
                      </a:r>
                      <a:br>
                        <a:rPr lang="en-US" sz="1300" u="none" cap="none" strike="noStrike"/>
                      </a:br>
                      <a:r>
                        <a:rPr lang="en-US" sz="1300" u="none" cap="none" strike="noStrike"/>
                        <a:t>(to complete by </a:t>
                      </a:r>
                      <a:r>
                        <a:rPr lang="en-US" sz="1300"/>
                        <a:t>4/16</a:t>
                      </a:r>
                      <a:r>
                        <a:rPr lang="en-US" sz="1300" u="none" cap="none" strike="noStrike"/>
                        <a:t>)</a:t>
                      </a:r>
                      <a:endParaRPr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u="none" cap="none" strike="noStrike"/>
                        <a:t>Demo and Report </a:t>
                      </a:r>
                      <a:br>
                        <a:rPr lang="en-US" sz="1300" u="none" cap="none" strike="noStrike"/>
                      </a:br>
                      <a:r>
                        <a:rPr lang="en-US" sz="1300" u="none" cap="none" strike="noStrike"/>
                        <a:t>(to complete by </a:t>
                      </a:r>
                      <a:r>
                        <a:rPr lang="en-US" sz="1300"/>
                        <a:t>4/21</a:t>
                      </a:r>
                      <a:r>
                        <a:rPr lang="en-US" sz="1300" u="none" cap="none" strike="noStrike"/>
                        <a:t>)</a:t>
                      </a:r>
                      <a:endParaRPr sz="1300" u="none" cap="none" strike="noStrike"/>
                    </a:p>
                  </a:txBody>
                  <a:tcPr marT="45675" marB="45675" marR="91425" marL="9142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5" name="Google Shape;85;g3431023e052_0_157"/>
          <p:cNvSpPr txBox="1"/>
          <p:nvPr/>
        </p:nvSpPr>
        <p:spPr>
          <a:xfrm>
            <a:off x="27745" y="2243061"/>
            <a:ext cx="9088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G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reen done, </a:t>
            </a:r>
            <a:r>
              <a:rPr lang="en-US" sz="1900">
                <a:solidFill>
                  <a:schemeClr val="dk1"/>
                </a:solidFill>
              </a:rPr>
              <a:t>Y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ellow underway, </a:t>
            </a:r>
            <a:r>
              <a:rPr lang="en-US" sz="1900">
                <a:solidFill>
                  <a:schemeClr val="dk1"/>
                </a:solidFill>
              </a:rPr>
              <a:t>W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hite not started, </a:t>
            </a:r>
            <a:r>
              <a:rPr lang="en-US" sz="1900">
                <a:solidFill>
                  <a:schemeClr val="dk1"/>
                </a:solidFill>
              </a:rPr>
              <a:t>Orange behind</a:t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Google Shape;90;p7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{45AB1C39-B37C-475E-93F9-CF0F62F4D269}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                       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20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3913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The mobile app was connected to the server and database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login functionality tested and verified on both ends for mobile app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Usage statistics plot added on app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settings updated to display current username and devices. 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Username properly displays, but devices failed to display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Work on email </a:t>
                      </a:r>
                      <a:r>
                        <a:rPr lang="en-US" sz="1800"/>
                        <a:t>authentication</a:t>
                      </a:r>
                      <a:r>
                        <a:rPr lang="en-US" sz="1800"/>
                        <a:t> was in progress during testing for mobile app connectivity. Sign up tests delayed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Finish integrating the rest of the mobile app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Fix issue with devices not showing up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1" name="Google Shape;91;p7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Mobile and Web App Integration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600"/>
              <a:t>Matthew McLean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8" title="settings_app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74013"/>
            <a:ext cx="2890725" cy="374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8" title="usage_ap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6475" y="934925"/>
            <a:ext cx="2657726" cy="592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8" title="all devices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7075" y="934925"/>
            <a:ext cx="2657725" cy="5944453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8"/>
          <p:cNvSpPr txBox="1"/>
          <p:nvPr>
            <p:ph type="title"/>
          </p:nvPr>
        </p:nvSpPr>
        <p:spPr>
          <a:xfrm>
            <a:off x="2816550" y="339727"/>
            <a:ext cx="6762000" cy="1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Mobile App Integration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600"/>
              <a:t>Matthew McLean</a:t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431023e052_0_258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Hardware Integration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600"/>
              <a:t>Tyler Mayou</a:t>
            </a:r>
            <a:endParaRPr sz="1600"/>
          </a:p>
        </p:txBody>
      </p:sp>
      <p:graphicFrame>
        <p:nvGraphicFramePr>
          <p:cNvPr id="105" name="Google Shape;105;g3431023e052_0_258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{45AB1C39-B37C-475E-93F9-CF0F62F4D269}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                        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1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7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Issues with the TAMU_IoT WiFi </a:t>
                      </a:r>
                      <a:endParaRPr sz="1800"/>
                    </a:p>
                    <a:p>
                      <a:pPr indent="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ESP32 connects to WiFi</a:t>
                      </a:r>
                      <a:endParaRPr sz="1800"/>
                    </a:p>
                    <a:p>
                      <a:pPr indent="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ESP32 able to perform HTTP GET and POST requests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SW integration for ESP32 with Back-end using HTTP instead of MQTT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Validation of communication and control of devices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431023e052_0_358"/>
          <p:cNvSpPr txBox="1"/>
          <p:nvPr>
            <p:ph type="title"/>
          </p:nvPr>
        </p:nvSpPr>
        <p:spPr>
          <a:xfrm>
            <a:off x="647400" y="78572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Hardware Integration</a:t>
            </a:r>
            <a:endParaRPr/>
          </a:p>
        </p:txBody>
      </p:sp>
      <p:pic>
        <p:nvPicPr>
          <p:cNvPr id="111" name="Google Shape;111;g3431023e052_0_358"/>
          <p:cNvPicPr preferRelativeResize="0"/>
          <p:nvPr/>
        </p:nvPicPr>
        <p:blipFill rotWithShape="1">
          <a:blip r:embed="rId3">
            <a:alphaModFix/>
          </a:blip>
          <a:srcRect b="909" l="0" r="0" t="-910"/>
          <a:stretch/>
        </p:blipFill>
        <p:spPr>
          <a:xfrm>
            <a:off x="0" y="1842763"/>
            <a:ext cx="4371601" cy="44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3431023e052_0_3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1600" y="1545947"/>
            <a:ext cx="4772399" cy="858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3431023e052_0_3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1600" y="3060670"/>
            <a:ext cx="4619999" cy="3021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431023e052_2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Backend Server Integration</a:t>
            </a:r>
            <a:endParaRPr/>
          </a:p>
        </p:txBody>
      </p:sp>
      <p:graphicFrame>
        <p:nvGraphicFramePr>
          <p:cNvPr id="119" name="Google Shape;119;g3431023e052_2_0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{45AB1C39-B37C-475E-93F9-CF0F62F4D269}</a:tableStyleId>
              </a:tblPr>
              <a:tblGrid>
                <a:gridCol w="3886200"/>
                <a:gridCol w="3886200"/>
              </a:tblGrid>
              <a:tr h="722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14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956700"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Validated session permissions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Validated email verification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Integrated mobile application with backend server and database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Integrate with Hardware now that WiFi issue has been solved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Continue validating realistic scenarios for frontend and </a:t>
                      </a:r>
                      <a:r>
                        <a:rPr lang="en-US" sz="1800"/>
                        <a:t>backend</a:t>
                      </a:r>
                      <a:r>
                        <a:rPr lang="en-US" sz="1800"/>
                        <a:t> interaction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Nowka, Kevin J.</dc:creator>
</cp:coreProperties>
</file>